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9" r:id="rId3"/>
    <p:sldId id="289" r:id="rId4"/>
    <p:sldId id="280" r:id="rId5"/>
    <p:sldId id="291" r:id="rId6"/>
    <p:sldId id="286" r:id="rId7"/>
    <p:sldId id="287" r:id="rId8"/>
    <p:sldId id="297" r:id="rId9"/>
    <p:sldId id="310" r:id="rId10"/>
    <p:sldId id="307" r:id="rId11"/>
    <p:sldId id="288" r:id="rId12"/>
    <p:sldId id="292" r:id="rId13"/>
    <p:sldId id="293" r:id="rId14"/>
    <p:sldId id="294" r:id="rId15"/>
    <p:sldId id="295" r:id="rId16"/>
    <p:sldId id="303" r:id="rId17"/>
    <p:sldId id="302" r:id="rId18"/>
    <p:sldId id="304" r:id="rId19"/>
    <p:sldId id="305" r:id="rId20"/>
    <p:sldId id="306" r:id="rId21"/>
    <p:sldId id="312" r:id="rId22"/>
    <p:sldId id="311" r:id="rId23"/>
    <p:sldId id="313" r:id="rId24"/>
    <p:sldId id="314" r:id="rId25"/>
    <p:sldId id="278" r:id="rId26"/>
  </p:sldIdLst>
  <p:sldSz cx="13439775" cy="7559675"/>
  <p:notesSz cx="6858000" cy="9144000"/>
  <p:defaultTextStyle>
    <a:defPPr>
      <a:defRPr lang="en-US"/>
    </a:defPPr>
    <a:lvl1pPr marL="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1pPr>
    <a:lvl2pPr marL="521437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2pPr>
    <a:lvl3pPr marL="104287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3pPr>
    <a:lvl4pPr marL="156431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4pPr>
    <a:lvl5pPr marL="208574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5pPr>
    <a:lvl6pPr marL="260718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6pPr>
    <a:lvl7pPr marL="3128620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7pPr>
    <a:lvl8pPr marL="3650056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8pPr>
    <a:lvl9pPr marL="4171493" algn="l" defTabSz="1042873" rtl="0" eaLnBrk="1" latinLnBrk="0" hangingPunct="1">
      <a:defRPr sz="205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 userDrawn="1">
          <p15:clr>
            <a:srgbClr val="A4A3A4"/>
          </p15:clr>
        </p15:guide>
        <p15:guide id="2" pos="246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C4F2"/>
    <a:srgbClr val="D7D9E8"/>
    <a:srgbClr val="FFFFFF"/>
    <a:srgbClr val="EFEFEF"/>
    <a:srgbClr val="D6DAD9"/>
    <a:srgbClr val="E30613"/>
    <a:srgbClr val="33373C"/>
    <a:srgbClr val="33FF34"/>
    <a:srgbClr val="828186"/>
    <a:srgbClr val="A5A9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47" autoAdjust="0"/>
    <p:restoredTop sz="95283" autoAdjust="0"/>
  </p:normalViewPr>
  <p:slideViewPr>
    <p:cSldViewPr snapToGrid="0" showGuides="1">
      <p:cViewPr varScale="1">
        <p:scale>
          <a:sx n="97" d="100"/>
          <a:sy n="97" d="100"/>
        </p:scale>
        <p:origin x="248" y="1664"/>
      </p:cViewPr>
      <p:guideLst>
        <p:guide orient="horz" pos="2381"/>
        <p:guide pos="24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41" d="100"/>
        <a:sy n="14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21T13:56:37.684" idx="8">
    <p:pos x="4247" y="996"/>
    <p:text>NOTE new alternative image/layout variations on this title slide are now available. 
Select 'Layout' in the 'Slides section under the HOME menu tab to see the various options.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EFA44-0771-4DFC-B26A-9102D4547DD2}" type="datetimeFigureOut">
              <a:rPr lang="en-GB" smtClean="0"/>
              <a:t>18/10/2020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04A314-C704-4C33-84AA-6D9A56C39AB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9104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ti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9000" contrast="-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79" b="20385"/>
          <a:stretch/>
        </p:blipFill>
        <p:spPr>
          <a:xfrm>
            <a:off x="0" y="343"/>
            <a:ext cx="13441679" cy="76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721" y="5055743"/>
            <a:ext cx="5212331" cy="2564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721" y="-11233"/>
            <a:ext cx="5212331" cy="2178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94" y="539411"/>
            <a:ext cx="2754646" cy="10426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1121" y="753268"/>
            <a:ext cx="1656726" cy="1340302"/>
          </a:xfrm>
          <a:prstGeom prst="rect">
            <a:avLst/>
          </a:prstGeom>
        </p:spPr>
      </p:pic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</a:t>
            </a:r>
            <a:r>
              <a:rPr lang="en-US" dirty="0" err="1"/>
              <a:t>titlE</a:t>
            </a:r>
            <a:endParaRPr lang="en-GB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</a:t>
            </a:r>
            <a:r>
              <a:rPr lang="en-US" dirty="0" err="1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101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4233" userDrawn="1">
          <p15:clr>
            <a:srgbClr val="FBAE40"/>
          </p15:clr>
        </p15:guide>
        <p15:guide id="3" orient="horz" pos="48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2877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119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</a:t>
            </a:r>
          </a:p>
          <a:p>
            <a:r>
              <a:rPr lang="en-US" dirty="0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388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999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</a:t>
            </a:r>
            <a:r>
              <a:rPr lang="en-US" dirty="0" err="1"/>
              <a:t>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65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"/>
            <a:ext cx="13441678" cy="756094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1574287"/>
            <a:ext cx="11800331" cy="1483043"/>
          </a:xfrm>
        </p:spPr>
        <p:txBody>
          <a:bodyPr anchor="b">
            <a:normAutofit/>
          </a:bodyPr>
          <a:lstStyle>
            <a:lvl1pPr algn="l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673" y="3184329"/>
            <a:ext cx="8018860" cy="762000"/>
          </a:xfrm>
        </p:spPr>
        <p:txBody>
          <a:bodyPr>
            <a:normAutofit/>
          </a:bodyPr>
          <a:lstStyle>
            <a:lvl1pPr marL="0" indent="0" algn="l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20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345468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3955510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8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6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96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6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933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3441674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378519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3988561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660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"/>
            <a:ext cx="13441679" cy="756094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5066634"/>
            <a:ext cx="11800331" cy="1483043"/>
          </a:xfrm>
        </p:spPr>
        <p:txBody>
          <a:bodyPr anchor="b">
            <a:normAutofit/>
          </a:bodyPr>
          <a:lstStyle>
            <a:lvl1pPr algn="l">
              <a:defRPr sz="300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AMEND </a:t>
            </a:r>
            <a:r>
              <a:rPr lang="en-US" dirty="0" err="1"/>
              <a:t>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673" y="6676676"/>
            <a:ext cx="8018860" cy="762000"/>
          </a:xfrm>
        </p:spPr>
        <p:txBody>
          <a:bodyPr>
            <a:normAutofit/>
          </a:bodyPr>
          <a:lstStyle>
            <a:lvl1pPr marL="0" indent="0" algn="l">
              <a:buNone/>
              <a:defRPr sz="1500" cap="all" spc="200" baseline="0">
                <a:solidFill>
                  <a:schemeClr val="bg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293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4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745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13441674" cy="756094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54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4" cy="756094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515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4" cy="756094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68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4" cy="756094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117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4" cy="756094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945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3441674" cy="756094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322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CD0AC-EB2B-4CC7-9248-133F3FCBBCD8}" type="datetime1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634373" y="1560018"/>
            <a:ext cx="12311512" cy="526782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373" y="1022353"/>
            <a:ext cx="12311512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9" name="Title 6"/>
          <p:cNvSpPr>
            <a:spLocks noGrp="1"/>
          </p:cNvSpPr>
          <p:nvPr>
            <p:ph type="title" hasCustomPrompt="1"/>
          </p:nvPr>
        </p:nvSpPr>
        <p:spPr>
          <a:xfrm>
            <a:off x="634373" y="385819"/>
            <a:ext cx="12311512" cy="567477"/>
          </a:xfrm>
        </p:spPr>
        <p:txBody>
          <a:bodyPr>
            <a:normAutofit/>
          </a:bodyPr>
          <a:lstStyle>
            <a:lvl1pPr>
              <a:defRPr sz="3600" baseline="0"/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4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710202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34373" y="1560018"/>
            <a:ext cx="6181298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373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7" name="Title 6"/>
          <p:cNvSpPr>
            <a:spLocks noGrp="1"/>
          </p:cNvSpPr>
          <p:nvPr>
            <p:ph type="title" hasCustomPrompt="1"/>
          </p:nvPr>
        </p:nvSpPr>
        <p:spPr>
          <a:xfrm>
            <a:off x="634373" y="385819"/>
            <a:ext cx="6181298" cy="567477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14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3484" y="4364037"/>
            <a:ext cx="335246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35A4E-DED3-46A1-A7CF-EEE1AC785408}" type="datetime1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059621" y="4364037"/>
            <a:ext cx="335246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8555758" y="4364037"/>
            <a:ext cx="3352460" cy="2250850"/>
          </a:xfrm>
        </p:spPr>
        <p:txBody>
          <a:bodyPr/>
          <a:lstStyle>
            <a:lvl1pPr algn="ctr">
              <a:spcAft>
                <a:spcPts val="600"/>
              </a:spcAft>
              <a:defRPr sz="1100" spc="320" baseline="0"/>
            </a:lvl1pPr>
            <a:lvl2pPr algn="ctr"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2017895" y="2051737"/>
            <a:ext cx="2443638" cy="194400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5514032" y="2051737"/>
            <a:ext cx="2443638" cy="194400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9010169" y="2051737"/>
            <a:ext cx="2443638" cy="194400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81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69"/>
            <a:ext cx="13441679" cy="756094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1574287"/>
            <a:ext cx="11800331" cy="1483043"/>
          </a:xfrm>
        </p:spPr>
        <p:txBody>
          <a:bodyPr anchor="b">
            <a:normAutofit/>
          </a:bodyPr>
          <a:lstStyle>
            <a:lvl1pPr algn="l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20673" y="3184329"/>
            <a:ext cx="8018860" cy="762000"/>
          </a:xfrm>
        </p:spPr>
        <p:txBody>
          <a:bodyPr>
            <a:normAutofit/>
          </a:bodyPr>
          <a:lstStyle>
            <a:lvl1pPr marL="0" indent="0" algn="l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3507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 noChangeAspect="1"/>
          </p:cNvSpPr>
          <p:nvPr>
            <p:ph type="pic" sz="quarter" idx="13"/>
          </p:nvPr>
        </p:nvSpPr>
        <p:spPr>
          <a:xfrm>
            <a:off x="710202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20" name="Content Placeholder 4"/>
          <p:cNvSpPr>
            <a:spLocks noGrp="1"/>
          </p:cNvSpPr>
          <p:nvPr>
            <p:ph idx="1"/>
          </p:nvPr>
        </p:nvSpPr>
        <p:spPr>
          <a:xfrm>
            <a:off x="634373" y="1560018"/>
            <a:ext cx="6181298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373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22" name="Title 6"/>
          <p:cNvSpPr>
            <a:spLocks noGrp="1"/>
          </p:cNvSpPr>
          <p:nvPr>
            <p:ph type="title" hasCustomPrompt="1"/>
          </p:nvPr>
        </p:nvSpPr>
        <p:spPr>
          <a:xfrm>
            <a:off x="634373" y="385819"/>
            <a:ext cx="6181298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33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red, text on right">
    <p:bg>
      <p:bgPr>
        <a:solidFill>
          <a:srgbClr val="E3061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9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815672" y="1560018"/>
            <a:ext cx="6181298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815672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815672" y="385819"/>
            <a:ext cx="6181298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728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10202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34373" y="1560018"/>
            <a:ext cx="6181298" cy="526782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373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34373" y="385819"/>
            <a:ext cx="6181298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416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white, text on r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9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815672" y="1560018"/>
            <a:ext cx="6181298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815672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815672" y="385819"/>
            <a:ext cx="6181298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65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710202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8" name="Title 3"/>
          <p:cNvSpPr>
            <a:spLocks noGrp="1"/>
          </p:cNvSpPr>
          <p:nvPr>
            <p:ph type="title"/>
          </p:nvPr>
        </p:nvSpPr>
        <p:spPr>
          <a:xfrm>
            <a:off x="634373" y="385819"/>
            <a:ext cx="6181298" cy="567477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z="3600"/>
              <a:t>Click to edit Master title style</a:t>
            </a:r>
            <a:endParaRPr lang="en-GB" sz="3600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34373" y="1560018"/>
            <a:ext cx="6181298" cy="5267821"/>
          </a:xfr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34373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243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grey, text on right">
    <p:bg>
      <p:bgPr>
        <a:solidFill>
          <a:srgbClr val="D6D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4678D66-EF76-4296-97FC-0E08698CE4F1}" type="datetime1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-998" y="3"/>
            <a:ext cx="6337747" cy="7559675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  <a:endParaRPr lang="en-GB" dirty="0"/>
          </a:p>
        </p:txBody>
      </p:sp>
      <p:sp>
        <p:nvSpPr>
          <p:cNvPr id="10" name="Content Placeholder 4"/>
          <p:cNvSpPr>
            <a:spLocks noGrp="1"/>
          </p:cNvSpPr>
          <p:nvPr>
            <p:ph idx="1"/>
          </p:nvPr>
        </p:nvSpPr>
        <p:spPr>
          <a:xfrm>
            <a:off x="6815672" y="1560018"/>
            <a:ext cx="6181298" cy="5267821"/>
          </a:xfrm>
        </p:spPr>
        <p:txBody>
          <a:bodyPr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815672" y="1022353"/>
            <a:ext cx="6181298" cy="471484"/>
          </a:xfrm>
        </p:spPr>
        <p:txBody>
          <a:bodyPr>
            <a:normAutofit/>
          </a:bodyPr>
          <a:lstStyle>
            <a:lvl1pPr>
              <a:defRPr sz="2400" spc="38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SUBHEADER</a:t>
            </a:r>
            <a:endParaRPr lang="en-GB" dirty="0"/>
          </a:p>
        </p:txBody>
      </p:sp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6815672" y="385819"/>
            <a:ext cx="6181298" cy="567477"/>
          </a:xfrm>
        </p:spPr>
        <p:txBody>
          <a:bodyPr>
            <a:norm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81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Content &amp; 2 x Images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3" y="-2"/>
            <a:ext cx="6716894" cy="3779838"/>
          </a:xfrm>
          <a:prstGeom prst="rect">
            <a:avLst/>
          </a:prstGeom>
          <a:solidFill>
            <a:srgbClr val="3337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7" name="Rectangle 6"/>
          <p:cNvSpPr/>
          <p:nvPr userDrawn="1"/>
        </p:nvSpPr>
        <p:spPr>
          <a:xfrm>
            <a:off x="6716897" y="3779837"/>
            <a:ext cx="6716894" cy="37798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53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" y="3779837"/>
            <a:ext cx="6716894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3607" y="4780711"/>
            <a:ext cx="5146538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9B7D4B9-814E-482A-ADA1-7D874ADCE05F}" type="datetime1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902857" y="991259"/>
            <a:ext cx="5146538" cy="2133600"/>
          </a:xfrm>
        </p:spPr>
        <p:txBody>
          <a:bodyPr/>
          <a:lstStyle>
            <a:lvl1pPr>
              <a:spcAft>
                <a:spcPts val="1200"/>
              </a:spcAft>
              <a:defRPr sz="1200" spc="320" baseline="0">
                <a:solidFill>
                  <a:schemeClr val="bg1"/>
                </a:solidFill>
              </a:defRPr>
            </a:lvl1pPr>
            <a:lvl2pPr marL="0" indent="0">
              <a:lnSpc>
                <a:spcPct val="120000"/>
              </a:lnSpc>
              <a:defRPr>
                <a:solidFill>
                  <a:schemeClr val="bg1"/>
                </a:solidFill>
              </a:defRPr>
            </a:lvl2pPr>
            <a:lvl3pPr marL="174625" indent="0">
              <a:lnSpc>
                <a:spcPct val="120000"/>
              </a:lnSpc>
              <a:defRPr>
                <a:solidFill>
                  <a:schemeClr val="bg1"/>
                </a:solidFill>
              </a:defRPr>
            </a:lvl3pPr>
            <a:lvl4pPr marL="360363" indent="0">
              <a:lnSpc>
                <a:spcPct val="120000"/>
              </a:lnSpc>
              <a:defRPr>
                <a:solidFill>
                  <a:schemeClr val="bg1"/>
                </a:solidFill>
              </a:defRPr>
            </a:lvl4pPr>
            <a:lvl5pPr marL="534988" indent="0">
              <a:lnSpc>
                <a:spcPct val="120000"/>
              </a:lnSpc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716897" y="0"/>
            <a:ext cx="6716894" cy="3779838"/>
          </a:xfrm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762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(with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48" t="55174" r="-3129" b="-1109"/>
          <a:stretch/>
        </p:blipFill>
        <p:spPr>
          <a:xfrm>
            <a:off x="0" y="-1"/>
            <a:ext cx="5020849" cy="3138671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0869" y="2473522"/>
            <a:ext cx="5663416" cy="3084458"/>
          </a:xfrm>
        </p:spPr>
        <p:txBody>
          <a:bodyPr/>
          <a:lstStyle>
            <a:lvl1pPr>
              <a:spcAft>
                <a:spcPts val="400"/>
              </a:spcAft>
              <a:defRPr sz="1800" spc="400" baseline="0"/>
            </a:lvl1pPr>
            <a:lvl2pPr marL="0" indent="0">
              <a:lnSpc>
                <a:spcPct val="120000"/>
              </a:lnSpc>
              <a:defRPr sz="1400"/>
            </a:lvl2pPr>
            <a:lvl3pPr marL="0" indent="0"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D31FA-082D-4023-9E33-93466348B427}" type="datetime1">
              <a:rPr lang="en-GB" smtClean="0"/>
              <a:t>18/10/2020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PRESENTATION TITLE – GO TO INSERT &gt; HEADER &amp; FOOTER TO EDIT THIS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079" y="4619625"/>
            <a:ext cx="4953000" cy="373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2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6986" y="1884671"/>
            <a:ext cx="11591806" cy="3038166"/>
          </a:xfrm>
        </p:spPr>
        <p:txBody>
          <a:bodyPr anchor="ctr">
            <a:normAutofit/>
          </a:bodyPr>
          <a:lstStyle>
            <a:lvl1pPr algn="ctr">
              <a:defRPr sz="3200" spc="4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" y="6974475"/>
            <a:ext cx="134397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079" y="0"/>
            <a:ext cx="5299619" cy="19951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822"/>
          <a:stretch/>
        </p:blipFill>
        <p:spPr>
          <a:xfrm>
            <a:off x="3932921" y="4902180"/>
            <a:ext cx="5573936" cy="207229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10343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4232" userDrawn="1">
          <p15:clr>
            <a:srgbClr val="FBAE40"/>
          </p15:clr>
        </p15:guide>
        <p15:guide id="3" orient="horz" pos="2381" userDrawn="1">
          <p15:clr>
            <a:srgbClr val="FBAE40"/>
          </p15:clr>
        </p15:guide>
        <p15:guide id="4" orient="horz" pos="2964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2" y="6974475"/>
            <a:ext cx="1343977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079" y="0"/>
            <a:ext cx="5299619" cy="1995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06" y="2594219"/>
            <a:ext cx="3565964" cy="13497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822"/>
          <a:stretch/>
        </p:blipFill>
        <p:spPr>
          <a:xfrm>
            <a:off x="3932921" y="4902180"/>
            <a:ext cx="5573936" cy="2072295"/>
          </a:xfrm>
          <a:prstGeom prst="rect">
            <a:avLst/>
          </a:prstGeom>
          <a:solidFill>
            <a:schemeClr val="accent1"/>
          </a:solidFill>
        </p:spPr>
      </p:pic>
    </p:spTree>
    <p:extLst>
      <p:ext uri="{BB962C8B-B14F-4D97-AF65-F5344CB8AC3E}">
        <p14:creationId xmlns:p14="http://schemas.microsoft.com/office/powerpoint/2010/main" val="406648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 userDrawn="1">
          <p15:clr>
            <a:srgbClr val="FBAE40"/>
          </p15:clr>
        </p15:guide>
        <p15:guide id="2" pos="4232" userDrawn="1">
          <p15:clr>
            <a:srgbClr val="FBAE40"/>
          </p15:clr>
        </p15:guide>
        <p15:guide id="3" orient="horz" pos="296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9" cy="75609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694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845842" y="514436"/>
            <a:ext cx="16175891" cy="75663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100800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800" kern="1200" cap="all" spc="507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Title goes here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845842" y="1271070"/>
            <a:ext cx="16175891" cy="783272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1008002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60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241315" indent="0" algn="l" defTabSz="1008002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60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78395" indent="0" algn="l" defTabSz="1008002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60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719708" indent="0" algn="l" defTabSz="1008002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60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956788" indent="0" algn="l" defTabSz="1008002" rtl="0" eaLnBrk="1" latinLnBrk="0" hangingPunct="1">
              <a:lnSpc>
                <a:spcPct val="106000"/>
              </a:lnSpc>
              <a:spcBef>
                <a:spcPts val="0"/>
              </a:spcBef>
              <a:buFont typeface="Arial" panose="020B0604020202020204" pitchFamily="34" charset="0"/>
              <a:buNone/>
              <a:defRPr sz="160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72006" indent="-252000" algn="l" defTabSz="1008002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6006" indent="-252000" algn="l" defTabSz="1008002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80008" indent="-252000" algn="l" defTabSz="1008002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4008" indent="-252000" algn="l" defTabSz="1008002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75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3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62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578701" y="5183203"/>
            <a:ext cx="10079831" cy="1483044"/>
          </a:xfrm>
        </p:spPr>
        <p:txBody>
          <a:bodyPr anchor="b">
            <a:normAutofit/>
          </a:bodyPr>
          <a:lstStyle>
            <a:lvl1pPr algn="r">
              <a:defRPr sz="3002" spc="502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78701" y="6793246"/>
            <a:ext cx="10079831" cy="762000"/>
          </a:xfrm>
        </p:spPr>
        <p:txBody>
          <a:bodyPr>
            <a:normAutofit/>
          </a:bodyPr>
          <a:lstStyle>
            <a:lvl1pPr marL="0" indent="0" algn="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8" indent="0" algn="ctr">
              <a:buNone/>
              <a:defRPr sz="1653"/>
            </a:lvl2pPr>
            <a:lvl3pPr marL="755954" indent="0" algn="ctr">
              <a:buNone/>
              <a:defRPr sz="1489"/>
            </a:lvl3pPr>
            <a:lvl4pPr marL="1133932" indent="0" algn="ctr">
              <a:buNone/>
              <a:defRPr sz="1323"/>
            </a:lvl4pPr>
            <a:lvl5pPr marL="1511907" indent="0" algn="ctr">
              <a:buNone/>
              <a:defRPr sz="1323"/>
            </a:lvl5pPr>
            <a:lvl6pPr marL="1889883" indent="0" algn="ctr">
              <a:buNone/>
              <a:defRPr sz="1323"/>
            </a:lvl6pPr>
            <a:lvl7pPr marL="2267859" indent="0" algn="ctr">
              <a:buNone/>
              <a:defRPr sz="1323"/>
            </a:lvl7pPr>
            <a:lvl8pPr marL="2645836" indent="0" algn="ctr">
              <a:buNone/>
              <a:defRPr sz="1323"/>
            </a:lvl8pPr>
            <a:lvl9pPr marL="3023813" indent="0" algn="ctr">
              <a:buNone/>
              <a:defRPr sz="1323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39775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04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8" cy="75609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</a:t>
            </a:r>
            <a:br>
              <a:rPr lang="en-US" dirty="0"/>
            </a:br>
            <a:r>
              <a:rPr lang="en-US" dirty="0"/>
              <a:t>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539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8" cy="7560944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574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8" cy="756094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221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8" cy="756094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bg1"/>
                </a:solidFill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659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441678" cy="7560943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820673" y="2411570"/>
            <a:ext cx="11800331" cy="1483043"/>
          </a:xfrm>
        </p:spPr>
        <p:txBody>
          <a:bodyPr anchor="b">
            <a:normAutofit/>
          </a:bodyPr>
          <a:lstStyle>
            <a:lvl1pPr algn="ctr">
              <a:defRPr sz="3000" spc="5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11408" y="4021612"/>
            <a:ext cx="8018860" cy="762000"/>
          </a:xfrm>
        </p:spPr>
        <p:txBody>
          <a:bodyPr>
            <a:normAutofit/>
          </a:bodyPr>
          <a:lstStyle>
            <a:lvl1pPr marL="0" indent="0" algn="ctr">
              <a:buNone/>
              <a:defRPr sz="1500" cap="all" spc="200" baseline="0">
                <a:solidFill>
                  <a:schemeClr val="tx1"/>
                </a:solidFill>
                <a:latin typeface="+mj-lt"/>
              </a:defRPr>
            </a:lvl1pPr>
            <a:lvl2pPr marL="377979" indent="0" algn="ctr">
              <a:buNone/>
              <a:defRPr sz="1653"/>
            </a:lvl2pPr>
            <a:lvl3pPr marL="755957" indent="0" algn="ctr">
              <a:buNone/>
              <a:defRPr sz="1488"/>
            </a:lvl3pPr>
            <a:lvl4pPr marL="1133936" indent="0" algn="ctr">
              <a:buNone/>
              <a:defRPr sz="1323"/>
            </a:lvl4pPr>
            <a:lvl5pPr marL="1511915" indent="0" algn="ctr">
              <a:buNone/>
              <a:defRPr sz="1323"/>
            </a:lvl5pPr>
            <a:lvl6pPr marL="1889893" indent="0" algn="ctr">
              <a:buNone/>
              <a:defRPr sz="1323"/>
            </a:lvl6pPr>
            <a:lvl7pPr marL="2267872" indent="0" algn="ctr">
              <a:buNone/>
              <a:defRPr sz="1323"/>
            </a:lvl7pPr>
            <a:lvl8pPr marL="2645851" indent="0" algn="ctr">
              <a:buNone/>
              <a:defRPr sz="1323"/>
            </a:lvl8pPr>
            <a:lvl9pPr marL="3023829" indent="0" algn="ctr">
              <a:buNone/>
              <a:defRPr sz="1323"/>
            </a:lvl9pPr>
          </a:lstStyle>
          <a:p>
            <a:r>
              <a:rPr lang="en-US" dirty="0"/>
              <a:t>Click to AMEND subtitle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953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4373" y="385819"/>
            <a:ext cx="12131917" cy="56747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4373" y="953293"/>
            <a:ext cx="12131917" cy="587454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18716" y="6986383"/>
            <a:ext cx="2740898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C1209DAD-92F4-4EEF-A8EA-9263434B5E48}" type="datetime1">
              <a:rPr lang="en-GB" smtClean="0"/>
              <a:t>18/10/2020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4373" y="6986383"/>
            <a:ext cx="8384344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 spc="15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PRESENTATION TITLE – GO TO INSERT &gt; HEADER &amp; FOOTER TO EDIT THIS TEXT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59617" y="6986383"/>
            <a:ext cx="1006675" cy="202137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00" spc="150" baseline="0">
                <a:solidFill>
                  <a:schemeClr val="tx2"/>
                </a:solidFill>
              </a:defRPr>
            </a:lvl1pPr>
          </a:lstStyle>
          <a:p>
            <a:fld id="{7B914098-EA5F-4E0F-8262-B37EEDEAEE84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5738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9" r:id="rId2"/>
    <p:sldLayoutId id="2147483680" r:id="rId3"/>
    <p:sldLayoutId id="2147483678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702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650" r:id="rId27"/>
    <p:sldLayoutId id="2147483670" r:id="rId28"/>
    <p:sldLayoutId id="2147483658" r:id="rId29"/>
    <p:sldLayoutId id="2147483656" r:id="rId30"/>
    <p:sldLayoutId id="2147483673" r:id="rId31"/>
    <p:sldLayoutId id="2147483668" r:id="rId32"/>
    <p:sldLayoutId id="2147483674" r:id="rId33"/>
    <p:sldLayoutId id="2147483669" r:id="rId34"/>
    <p:sldLayoutId id="2147483675" r:id="rId35"/>
    <p:sldLayoutId id="2147483666" r:id="rId36"/>
    <p:sldLayoutId id="2147483664" r:id="rId37"/>
    <p:sldLayoutId id="2147483651" r:id="rId38"/>
    <p:sldLayoutId id="2147483672" r:id="rId39"/>
    <p:sldLayoutId id="2147483736" r:id="rId40"/>
    <p:sldLayoutId id="2147483737" r:id="rId41"/>
    <p:sldLayoutId id="2147483734" r:id="rId42"/>
    <p:sldLayoutId id="2147483735" r:id="rId4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755957" rtl="0" eaLnBrk="1" latinLnBrk="0" hangingPunct="1">
        <a:lnSpc>
          <a:spcPct val="100000"/>
        </a:lnSpc>
        <a:spcBef>
          <a:spcPct val="0"/>
        </a:spcBef>
        <a:buNone/>
        <a:defRPr sz="3600" kern="1200" cap="all" spc="38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1pPr>
      <a:lvl2pPr marL="1809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358775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5397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717550" indent="0" algn="l" defTabSz="755957" rtl="0" eaLnBrk="1" latinLnBrk="0" hangingPunct="1">
        <a:lnSpc>
          <a:spcPct val="106000"/>
        </a:lnSpc>
        <a:spcBef>
          <a:spcPts val="0"/>
        </a:spcBef>
        <a:buFont typeface="Arial" panose="020B0604020202020204" pitchFamily="34" charset="0"/>
        <a:buNone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078883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456861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834840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212819" indent="-188989" algn="l" defTabSz="755957" rtl="0" eaLnBrk="1" latinLnBrk="0" hangingPunct="1">
        <a:lnSpc>
          <a:spcPct val="90000"/>
        </a:lnSpc>
        <a:spcBef>
          <a:spcPts val="413"/>
        </a:spcBef>
        <a:buFont typeface="Arial" panose="020B0604020202020204" pitchFamily="34" charset="0"/>
        <a:buChar char="•"/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797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5957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3936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1915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89893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7872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5851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3829" algn="l" defTabSz="755957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4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xd.adobe.com/ideas/process/ui-design/designing-interactive-buttons-states/" TargetMode="Externa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ekocalc.com/px-to-rem-converter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best-practices/typography-systems-in-figma/typography-scales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medium.com/code-better/css-units-for-font-size-px-em-rem-79f7e592bb97" TargetMode="Externa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buttons#theming" TargetMode="External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stackoverflow.com/questions/29511983/is-the-default-font-size-of-every-browser-16px-why" TargetMode="External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hyperlink" Target="https://helpx.adobe.com/xd/user-guide.html/xd/help/using-responsive-resize.ug.html" TargetMode="External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button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buttons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.io/components/buttons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xd.adobe.com/ideas/process/ui-design/designing-interactive-buttons-states/" TargetMode="External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ctrTitle"/>
          </p:nvPr>
        </p:nvSpPr>
        <p:spPr>
          <a:xfrm>
            <a:off x="3973688" y="5410778"/>
            <a:ext cx="9245600" cy="756636"/>
          </a:xfrm>
        </p:spPr>
        <p:txBody>
          <a:bodyPr>
            <a:noAutofit/>
          </a:bodyPr>
          <a:lstStyle/>
          <a:p>
            <a:pPr algn="r"/>
            <a:r>
              <a:rPr lang="en-US" sz="5400" b="1" dirty="0">
                <a:solidFill>
                  <a:srgbClr val="FF0000"/>
                </a:solidFill>
              </a:rPr>
              <a:t>DESIGNING BUTTONS</a:t>
            </a:r>
          </a:p>
        </p:txBody>
      </p:sp>
      <p:sp>
        <p:nvSpPr>
          <p:cNvPr id="56" name="Subtitle 55"/>
          <p:cNvSpPr>
            <a:spLocks noGrp="1"/>
          </p:cNvSpPr>
          <p:nvPr>
            <p:ph type="subTitle" idx="1"/>
          </p:nvPr>
        </p:nvSpPr>
        <p:spPr>
          <a:xfrm>
            <a:off x="6062134" y="6307384"/>
            <a:ext cx="7021558" cy="472515"/>
          </a:xfrm>
        </p:spPr>
        <p:txBody>
          <a:bodyPr>
            <a:normAutofit/>
          </a:bodyPr>
          <a:lstStyle/>
          <a:p>
            <a:pPr algn="r"/>
            <a:r>
              <a:rPr lang="en-GB" sz="2200" dirty="0">
                <a:solidFill>
                  <a:schemeClr val="bg1"/>
                </a:solidFill>
              </a:rPr>
              <a:t>Computing – </a:t>
            </a:r>
            <a:r>
              <a:rPr lang="en-GB" sz="2200" dirty="0">
                <a:solidFill>
                  <a:schemeClr val="bg1"/>
                </a:solidFill>
                <a:ea typeface="+mn-lt"/>
                <a:cs typeface="+mn-lt"/>
              </a:rPr>
              <a:t>Faculty of Business, Law and Digital</a:t>
            </a:r>
            <a:endParaRPr lang="en-GB" sz="2200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2" name="TextBox 1"/>
          <p:cNvSpPr txBox="1"/>
          <p:nvPr/>
        </p:nvSpPr>
        <p:spPr>
          <a:xfrm>
            <a:off x="265272" y="6858921"/>
            <a:ext cx="20454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</a:rPr>
              <a:t>martin.reid@solent.ac.uk</a:t>
            </a:r>
            <a:endParaRPr lang="en-GB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2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6565CE-95B7-6548-9F8A-EA664BE39D68}"/>
              </a:ext>
            </a:extLst>
          </p:cNvPr>
          <p:cNvSpPr/>
          <p:nvPr/>
        </p:nvSpPr>
        <p:spPr>
          <a:xfrm>
            <a:off x="4776843" y="7059168"/>
            <a:ext cx="8275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https://xd.adobe.com/ideas/process/ui-design/designing-interactive-buttons-states/</a:t>
            </a:r>
            <a:r>
              <a:rPr lang="en-US" sz="1600" dirty="0"/>
              <a:t> </a:t>
            </a:r>
          </a:p>
        </p:txBody>
      </p:sp>
      <p:pic>
        <p:nvPicPr>
          <p:cNvPr id="12" name="Picture 11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4BACC0E4-5B7C-3445-A979-F7061378D8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1" b="16292"/>
          <a:stretch/>
        </p:blipFill>
        <p:spPr>
          <a:xfrm>
            <a:off x="926133" y="5446644"/>
            <a:ext cx="11696700" cy="1457739"/>
          </a:xfrm>
          <a:prstGeom prst="rect">
            <a:avLst/>
          </a:prstGeom>
        </p:spPr>
      </p:pic>
      <p:pic>
        <p:nvPicPr>
          <p:cNvPr id="14" name="Picture 1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C3E0233-76DD-D64E-91F3-EAD8C2FBE5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419" b="23301"/>
          <a:stretch/>
        </p:blipFill>
        <p:spPr>
          <a:xfrm>
            <a:off x="951533" y="4121424"/>
            <a:ext cx="11671300" cy="1139687"/>
          </a:xfrm>
          <a:prstGeom prst="rect">
            <a:avLst/>
          </a:prstGeom>
        </p:spPr>
      </p:pic>
      <p:pic>
        <p:nvPicPr>
          <p:cNvPr id="16" name="Picture 1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8DD2A4AD-FE59-4F41-988D-858BEA8D08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7162" b="22138"/>
          <a:stretch/>
        </p:blipFill>
        <p:spPr>
          <a:xfrm>
            <a:off x="926133" y="2298562"/>
            <a:ext cx="11684000" cy="1139687"/>
          </a:xfrm>
          <a:prstGeom prst="rect">
            <a:avLst/>
          </a:prstGeom>
        </p:spPr>
      </p:pic>
      <p:pic>
        <p:nvPicPr>
          <p:cNvPr id="18" name="Picture 1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CC2BC7C-1716-D343-8EDC-F0889722BF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519" b="18164"/>
          <a:stretch/>
        </p:blipFill>
        <p:spPr>
          <a:xfrm>
            <a:off x="984250" y="655292"/>
            <a:ext cx="11633200" cy="12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14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CFB4B7-33FC-9C42-B55F-D9901168B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" y="0"/>
            <a:ext cx="13439422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6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1BC39D2-0E0E-8248-8C18-DEBDDD8D1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36" y="0"/>
            <a:ext cx="1209170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37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F725717-A146-214B-A28E-13798C7E0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398" y="0"/>
            <a:ext cx="6744153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8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9A6754-D790-084D-BD15-558BAC74C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981" y="0"/>
            <a:ext cx="8088988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7A56EA8-4E0C-9D46-B104-975D69C0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287" y="0"/>
            <a:ext cx="6631201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18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A342CA-F8F5-FE43-93F2-63D87CB07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00183"/>
            <a:ext cx="13439775" cy="67593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C7D6E91-2FBF-7F4E-841C-7FE802D70010}"/>
              </a:ext>
            </a:extLst>
          </p:cNvPr>
          <p:cNvSpPr/>
          <p:nvPr/>
        </p:nvSpPr>
        <p:spPr>
          <a:xfrm>
            <a:off x="4154321" y="7039103"/>
            <a:ext cx="5420074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https://nekocalc.com/px-to-rem-converter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1132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6401A25-6C8D-8948-9A5A-5312AF854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70" y="0"/>
            <a:ext cx="9562034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41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0862390-8F7B-5B40-96B4-39D00DF09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439775" cy="68564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16DEFE-717E-BD49-9B82-A3B3285B3656}"/>
              </a:ext>
            </a:extLst>
          </p:cNvPr>
          <p:cNvSpPr/>
          <p:nvPr/>
        </p:nvSpPr>
        <p:spPr>
          <a:xfrm>
            <a:off x="1456567" y="7018708"/>
            <a:ext cx="10851420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https://www.figma.com/best-practices/typography-systems-in-figma/typography-scales/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288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9FC9A4-E53D-AB47-AB97-405B4408A16A}"/>
              </a:ext>
            </a:extLst>
          </p:cNvPr>
          <p:cNvSpPr/>
          <p:nvPr/>
        </p:nvSpPr>
        <p:spPr>
          <a:xfrm>
            <a:off x="2023008" y="6970155"/>
            <a:ext cx="10260701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https://medium.com/code-better/css-units-for-font-size-px-em-rem-79f7e592bb97</a:t>
            </a:r>
            <a:r>
              <a:rPr lang="en-US" dirty="0"/>
              <a:t> 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1C797B-C934-B242-B11A-B700C126D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5243"/>
            <a:ext cx="13439775" cy="689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9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23235DE-AF49-5B4D-92B1-5C59AE1D76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40" r="6456"/>
          <a:stretch/>
        </p:blipFill>
        <p:spPr>
          <a:xfrm>
            <a:off x="1365292" y="94367"/>
            <a:ext cx="10709190" cy="69236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21FBCF4-7A42-F346-A8E2-16834340480A}"/>
              </a:ext>
            </a:extLst>
          </p:cNvPr>
          <p:cNvSpPr/>
          <p:nvPr/>
        </p:nvSpPr>
        <p:spPr>
          <a:xfrm>
            <a:off x="130512" y="7188309"/>
            <a:ext cx="131819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17 October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https://material.io/components/buttons#theming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65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CFB8DB1-9A11-9343-AF72-4FD46C24753E}"/>
              </a:ext>
            </a:extLst>
          </p:cNvPr>
          <p:cNvSpPr/>
          <p:nvPr/>
        </p:nvSpPr>
        <p:spPr>
          <a:xfrm>
            <a:off x="825387" y="7083444"/>
            <a:ext cx="12089501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https://stackoverflow.com/questions/29511983/is-the-default-font-size-of-every-browser-16px-why</a:t>
            </a:r>
            <a:r>
              <a:rPr lang="en-US" dirty="0"/>
              <a:t> </a:t>
            </a: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345E788-0730-C442-AC67-0FD62EE4E4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7"/>
          <a:stretch/>
        </p:blipFill>
        <p:spPr>
          <a:xfrm>
            <a:off x="265838" y="0"/>
            <a:ext cx="12908099" cy="71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91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019F497-3852-FD4F-91DE-4D55C4631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4693"/>
            <a:ext cx="13439775" cy="66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414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4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B097F9-F379-F343-9F91-CBCD42CE7B30}"/>
              </a:ext>
            </a:extLst>
          </p:cNvPr>
          <p:cNvSpPr/>
          <p:nvPr/>
        </p:nvSpPr>
        <p:spPr>
          <a:xfrm>
            <a:off x="359397" y="7022343"/>
            <a:ext cx="13080378" cy="408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https://helpx.adobe.com/xd/user-guide.html/xd/help/using-responsive-resize.ug.html</a:t>
            </a:r>
            <a:r>
              <a:rPr lang="en-US" dirty="0"/>
              <a:t> </a:t>
            </a:r>
          </a:p>
        </p:txBody>
      </p:sp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9B9721-7BC7-B14B-9AC1-1924E280C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522" y="0"/>
            <a:ext cx="11107392" cy="65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608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877841C2-DBA9-3340-8881-89DB48E53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504" y="0"/>
            <a:ext cx="11224767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A81641-FB8E-AD49-B522-D1403DB4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14098-EA5F-4E0F-8262-B37EEDEAEE84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13" name="Picture 12" descr="Timeline&#10;&#10;Description automatically generated">
            <a:extLst>
              <a:ext uri="{FF2B5EF4-FFF2-40B4-BE49-F238E27FC236}">
                <a16:creationId xmlns:a16="http://schemas.microsoft.com/office/drawing/2014/main" id="{3EA423AF-0ADD-644A-AEA8-AA913C6B3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76" y="0"/>
            <a:ext cx="12413022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349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19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chart, bubble chart&#10;&#10;Description automatically generated">
            <a:extLst>
              <a:ext uri="{FF2B5EF4-FFF2-40B4-BE49-F238E27FC236}">
                <a16:creationId xmlns:a16="http://schemas.microsoft.com/office/drawing/2014/main" id="{66A91368-A5AC-CF4E-9603-A081DCE5F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" y="0"/>
            <a:ext cx="13439422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25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D663E1-482E-4F4F-A734-62864D9B5FB6}"/>
              </a:ext>
            </a:extLst>
          </p:cNvPr>
          <p:cNvSpPr/>
          <p:nvPr/>
        </p:nvSpPr>
        <p:spPr>
          <a:xfrm>
            <a:off x="1499569" y="1147109"/>
            <a:ext cx="968362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Buttons communicate actions that users can take. They are typically placed throughout your UI, in places like:</a:t>
            </a:r>
            <a:b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</a:br>
            <a:endParaRPr lang="en-GB" sz="3600" dirty="0">
              <a:solidFill>
                <a:srgbClr val="FFFFFF"/>
              </a:solidFill>
              <a:latin typeface="Trebuchet MS" panose="020B0703020202090204" pitchFamily="34" charset="0"/>
            </a:endParaRPr>
          </a:p>
          <a:p>
            <a:pPr lvl="1"/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Dialogs</a:t>
            </a:r>
          </a:p>
          <a:p>
            <a:pPr lvl="1"/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Modal windows</a:t>
            </a:r>
          </a:p>
          <a:p>
            <a:pPr lvl="1"/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Forms</a:t>
            </a:r>
          </a:p>
          <a:p>
            <a:pPr lvl="1"/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Cards</a:t>
            </a:r>
          </a:p>
          <a:p>
            <a:pPr lvl="1"/>
            <a:r>
              <a:rPr lang="en-GB" sz="3600" dirty="0">
                <a:solidFill>
                  <a:srgbClr val="FFFFFF"/>
                </a:solidFill>
                <a:latin typeface="Trebuchet MS" panose="020B0703020202090204" pitchFamily="34" charset="0"/>
              </a:rPr>
              <a:t>Toolbars</a:t>
            </a:r>
            <a:endParaRPr lang="en-GB" sz="3600" dirty="0">
              <a:solidFill>
                <a:srgbClr val="FFFFFF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475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atter chart&#10;&#10;Description automatically generated">
            <a:extLst>
              <a:ext uri="{FF2B5EF4-FFF2-40B4-BE49-F238E27FC236}">
                <a16:creationId xmlns:a16="http://schemas.microsoft.com/office/drawing/2014/main" id="{616EB3EA-A4B0-E641-B748-B5D1F9B8EE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1" t="2783" r="18114" b="6017"/>
          <a:stretch/>
        </p:blipFill>
        <p:spPr>
          <a:xfrm>
            <a:off x="72827" y="250853"/>
            <a:ext cx="9411037" cy="68944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04607FF-1387-8C48-858D-FA4B0ACCBFAB}"/>
              </a:ext>
            </a:extLst>
          </p:cNvPr>
          <p:cNvSpPr/>
          <p:nvPr/>
        </p:nvSpPr>
        <p:spPr>
          <a:xfrm>
            <a:off x="13562251" y="781315"/>
            <a:ext cx="3398655" cy="546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rebuchet MS" panose="020B0703020202090204" pitchFamily="34" charset="0"/>
              </a:rPr>
              <a:t>1. Text button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A. Text label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C. Icon (optional)</a:t>
            </a:r>
            <a:br>
              <a:rPr lang="en-GB" dirty="0">
                <a:latin typeface="Trebuchet MS" panose="020B0703020202090204" pitchFamily="34" charset="0"/>
              </a:rPr>
            </a:br>
            <a:br>
              <a:rPr lang="en-GB" dirty="0">
                <a:latin typeface="Trebuchet MS" panose="020B0703020202090204" pitchFamily="34" charset="0"/>
              </a:rPr>
            </a:br>
            <a:r>
              <a:rPr lang="en-GB" b="1" dirty="0">
                <a:latin typeface="Trebuchet MS" panose="020B0703020202090204" pitchFamily="34" charset="0"/>
              </a:rPr>
              <a:t>2. Outlined button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A. Text label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B. Container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C. Icon (optional)</a:t>
            </a:r>
            <a:br>
              <a:rPr lang="en-GB" dirty="0">
                <a:latin typeface="Trebuchet MS" panose="020B0703020202090204" pitchFamily="34" charset="0"/>
              </a:rPr>
            </a:br>
            <a:br>
              <a:rPr lang="en-GB" dirty="0">
                <a:latin typeface="Trebuchet MS" panose="020B0703020202090204" pitchFamily="34" charset="0"/>
              </a:rPr>
            </a:br>
            <a:r>
              <a:rPr lang="en-GB" b="1" dirty="0">
                <a:latin typeface="Trebuchet MS" panose="020B0703020202090204" pitchFamily="34" charset="0"/>
              </a:rPr>
              <a:t>3. Contained button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A. Text label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B. Container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C. Icon (optional)</a:t>
            </a:r>
            <a:br>
              <a:rPr lang="en-GB" dirty="0">
                <a:latin typeface="Trebuchet MS" panose="020B0703020202090204" pitchFamily="34" charset="0"/>
              </a:rPr>
            </a:br>
            <a:br>
              <a:rPr lang="en-GB" dirty="0">
                <a:latin typeface="Trebuchet MS" panose="020B0703020202090204" pitchFamily="34" charset="0"/>
              </a:rPr>
            </a:br>
            <a:r>
              <a:rPr lang="en-GB" b="1" dirty="0">
                <a:latin typeface="Trebuchet MS" panose="020B0703020202090204" pitchFamily="34" charset="0"/>
              </a:rPr>
              <a:t>4. Outlined button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A. Text label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C. Icon (optional)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DB7F1C-42F4-3D47-94F0-C3C95A552B2F}"/>
              </a:ext>
            </a:extLst>
          </p:cNvPr>
          <p:cNvSpPr/>
          <p:nvPr/>
        </p:nvSpPr>
        <p:spPr>
          <a:xfrm>
            <a:off x="9645705" y="461847"/>
            <a:ext cx="353622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dirty="0">
                <a:latin typeface="Trebuchet MS" panose="020B0703020202090204" pitchFamily="34" charset="0"/>
              </a:rPr>
              <a:t>1. Text button</a:t>
            </a:r>
            <a:r>
              <a:rPr lang="en-GB" sz="1800" dirty="0">
                <a:latin typeface="Trebuchet MS" panose="020B0703020202090204" pitchFamily="34" charset="0"/>
              </a:rPr>
              <a:t> (low emphasis)</a:t>
            </a: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dirty="0">
                <a:latin typeface="Trebuchet MS" panose="020B0703020202090204" pitchFamily="34" charset="0"/>
              </a:rPr>
              <a:t>Text buttons are typically used for less important actions.</a:t>
            </a:r>
            <a:br>
              <a:rPr lang="en-GB" sz="1800" dirty="0">
                <a:latin typeface="Trebuchet MS" panose="020B0703020202090204" pitchFamily="34" charset="0"/>
              </a:rPr>
            </a:b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b="1" dirty="0">
                <a:latin typeface="Trebuchet MS" panose="020B0703020202090204" pitchFamily="34" charset="0"/>
              </a:rPr>
              <a:t>2. Outlined Button</a:t>
            </a:r>
            <a:r>
              <a:rPr lang="en-GB" sz="1800" dirty="0">
                <a:latin typeface="Trebuchet MS" panose="020B0703020202090204" pitchFamily="34" charset="0"/>
              </a:rPr>
              <a:t> (medium emphasis)</a:t>
            </a: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dirty="0">
                <a:latin typeface="Trebuchet MS" panose="020B0703020202090204" pitchFamily="34" charset="0"/>
              </a:rPr>
              <a:t>Outlined buttons are used for more emphasis than text buttons due to the stroke.</a:t>
            </a:r>
            <a:br>
              <a:rPr lang="en-GB" sz="1800" dirty="0">
                <a:latin typeface="Trebuchet MS" panose="020B0703020202090204" pitchFamily="34" charset="0"/>
              </a:rPr>
            </a:b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b="1" dirty="0">
                <a:latin typeface="Trebuchet MS" panose="020B0703020202090204" pitchFamily="34" charset="0"/>
              </a:rPr>
              <a:t>3. Contained button</a:t>
            </a:r>
            <a:r>
              <a:rPr lang="en-GB" sz="1800" dirty="0">
                <a:latin typeface="Trebuchet MS" panose="020B0703020202090204" pitchFamily="34" charset="0"/>
              </a:rPr>
              <a:t> (high emphasis)</a:t>
            </a: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dirty="0">
                <a:latin typeface="Trebuchet MS" panose="020B0703020202090204" pitchFamily="34" charset="0"/>
              </a:rPr>
              <a:t>Contained buttons have more emphasis, as they use a </a:t>
            </a:r>
            <a:r>
              <a:rPr lang="en-GB" sz="1800" dirty="0" err="1">
                <a:latin typeface="Trebuchet MS" panose="020B0703020202090204" pitchFamily="34" charset="0"/>
              </a:rPr>
              <a:t>color</a:t>
            </a:r>
            <a:r>
              <a:rPr lang="en-GB" sz="1800" dirty="0">
                <a:latin typeface="Trebuchet MS" panose="020B0703020202090204" pitchFamily="34" charset="0"/>
              </a:rPr>
              <a:t> fill and shadow.</a:t>
            </a:r>
            <a:br>
              <a:rPr lang="en-GB" sz="1800" dirty="0">
                <a:latin typeface="Trebuchet MS" panose="020B0703020202090204" pitchFamily="34" charset="0"/>
              </a:rPr>
            </a:b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b="1" dirty="0">
                <a:latin typeface="Trebuchet MS" panose="020B0703020202090204" pitchFamily="34" charset="0"/>
              </a:rPr>
              <a:t>4. Toggle button</a:t>
            </a:r>
            <a:br>
              <a:rPr lang="en-GB" sz="1800" dirty="0">
                <a:latin typeface="Trebuchet MS" panose="020B0703020202090204" pitchFamily="34" charset="0"/>
              </a:rPr>
            </a:br>
            <a:r>
              <a:rPr lang="en-GB" sz="1800" dirty="0">
                <a:latin typeface="Trebuchet MS" panose="020B0703020202090204" pitchFamily="34" charset="0"/>
              </a:rPr>
              <a:t>Toggle buttons group a set of actions using layout and spacing. They’re used less often than other button types.</a:t>
            </a:r>
            <a:endParaRPr lang="en-US" sz="1800" dirty="0">
              <a:latin typeface="Trebuchet MS" panose="020B070302020209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8CAB25-B87D-C540-B926-DA0D7024E927}"/>
              </a:ext>
            </a:extLst>
          </p:cNvPr>
          <p:cNvSpPr/>
          <p:nvPr/>
        </p:nvSpPr>
        <p:spPr>
          <a:xfrm>
            <a:off x="7386543" y="7097828"/>
            <a:ext cx="513794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https://material.io/components/buttons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90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4819BA60-4FEA-184F-BEAA-B14FE1120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0"/>
            <a:ext cx="13439775" cy="69204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F95393-CC85-C341-AE88-4E081750E965}"/>
              </a:ext>
            </a:extLst>
          </p:cNvPr>
          <p:cNvSpPr/>
          <p:nvPr/>
        </p:nvSpPr>
        <p:spPr>
          <a:xfrm>
            <a:off x="8074366" y="6920481"/>
            <a:ext cx="513794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https://material.io/components/buttons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374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4802890-24BC-A646-8039-AEF5C6B37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491" y="0"/>
            <a:ext cx="11548792" cy="75596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CDE4E3-67DC-FD4F-8EE6-796F25E239EE}"/>
              </a:ext>
            </a:extLst>
          </p:cNvPr>
          <p:cNvSpPr/>
          <p:nvPr/>
        </p:nvSpPr>
        <p:spPr>
          <a:xfrm>
            <a:off x="8163378" y="7031011"/>
            <a:ext cx="5137945" cy="4082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https://material.io/components/buttons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414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95EC762B-A678-6B4B-9672-18B2FF7369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631" y="0"/>
            <a:ext cx="12506512" cy="755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74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9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6565CE-95B7-6548-9F8A-EA664BE39D68}"/>
              </a:ext>
            </a:extLst>
          </p:cNvPr>
          <p:cNvSpPr/>
          <p:nvPr/>
        </p:nvSpPr>
        <p:spPr>
          <a:xfrm>
            <a:off x="4776843" y="7059168"/>
            <a:ext cx="82756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2"/>
              </a:rPr>
              <a:t>https://xd.adobe.com/ideas/process/ui-design/designing-interactive-buttons-states/</a:t>
            </a:r>
            <a:r>
              <a:rPr lang="en-US" sz="1600" dirty="0"/>
              <a:t> 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EE72101-7D4F-9642-8BF4-C331AB82DC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8" t="3693" r="2845" b="6010"/>
          <a:stretch/>
        </p:blipFill>
        <p:spPr>
          <a:xfrm>
            <a:off x="752559" y="655455"/>
            <a:ext cx="11701083" cy="574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094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51">
      <a:dk1>
        <a:sysClr val="windowText" lastClr="000000"/>
      </a:dk1>
      <a:lt1>
        <a:sysClr val="window" lastClr="FFFFFF"/>
      </a:lt1>
      <a:dk2>
        <a:srgbClr val="172934"/>
      </a:dk2>
      <a:lt2>
        <a:srgbClr val="E7E6E6"/>
      </a:lt2>
      <a:accent1>
        <a:srgbClr val="E30613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29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400" dirty="0" err="1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SU template April2017_widescreen" id="{6314F389-593D-4F7D-B398-8D0CF36ABF83}" vid="{3B0AF046-3BDA-4DBF-8DD5-5CF702F2E0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southampton-solent-widescreen-presentation-template-rebrand-july2017</Template>
  <TotalTime>2537</TotalTime>
  <Words>375</Words>
  <Application>Microsoft Macintosh PowerPoint</Application>
  <PresentationFormat>Custom</PresentationFormat>
  <Paragraphs>23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Trebuchet MS</vt:lpstr>
      <vt:lpstr>Office Theme</vt:lpstr>
      <vt:lpstr>DESIGNING BUTTONS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Microsoft Office User</dc:creator>
  <cp:lastModifiedBy>Martin Reid</cp:lastModifiedBy>
  <cp:revision>69</cp:revision>
  <dcterms:created xsi:type="dcterms:W3CDTF">2017-07-21T10:29:44Z</dcterms:created>
  <dcterms:modified xsi:type="dcterms:W3CDTF">2020-10-18T23:05:57Z</dcterms:modified>
</cp:coreProperties>
</file>